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2"/>
  </p:notesMasterIdLst>
  <p:handoutMasterIdLst>
    <p:handoutMasterId r:id="rId23"/>
  </p:handoutMasterIdLst>
  <p:sldIdLst>
    <p:sldId id="286" r:id="rId2"/>
    <p:sldId id="259" r:id="rId3"/>
    <p:sldId id="291" r:id="rId4"/>
    <p:sldId id="287" r:id="rId5"/>
    <p:sldId id="297" r:id="rId6"/>
    <p:sldId id="288" r:id="rId7"/>
    <p:sldId id="289" r:id="rId8"/>
    <p:sldId id="292" r:id="rId9"/>
    <p:sldId id="293" r:id="rId10"/>
    <p:sldId id="298" r:id="rId11"/>
    <p:sldId id="299" r:id="rId12"/>
    <p:sldId id="295" r:id="rId13"/>
    <p:sldId id="308" r:id="rId14"/>
    <p:sldId id="305" r:id="rId15"/>
    <p:sldId id="309" r:id="rId16"/>
    <p:sldId id="306" r:id="rId17"/>
    <p:sldId id="310" r:id="rId18"/>
    <p:sldId id="303" r:id="rId19"/>
    <p:sldId id="304" r:id="rId20"/>
    <p:sldId id="307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EEEE"/>
    <a:srgbClr val="006EAF"/>
    <a:srgbClr val="0CA1CD"/>
    <a:srgbClr val="0085CA"/>
    <a:srgbClr val="002147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 varScale="1">
        <p:scale>
          <a:sx n="92" d="100"/>
          <a:sy n="92" d="100"/>
        </p:scale>
        <p:origin x="330" y="78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6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Used the trained data to identify the needle in a phantom. How did it do?</a:t>
            </a:r>
          </a:p>
          <a:p>
            <a:pPr algn="ctr"/>
            <a:r>
              <a:rPr lang="en-ZA" sz="900" dirty="0" smtClean="0"/>
              <a:t>Here are some pictures of our phantom and the results </a:t>
            </a:r>
          </a:p>
          <a:p>
            <a:pPr marL="571500" indent="-571500" algn="ctr">
              <a:buFontTx/>
              <a:buChar char="-"/>
            </a:pPr>
            <a:endParaRPr lang="en-ZA" sz="900" dirty="0" smtClean="0"/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Used a phantom silicon model. Placed a needle in the model and performed the same type of scan.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Results?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45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7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can we make this project better?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dataset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ultrasound probe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Augmenting our training technique (as shown in this paper)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Real-time image processing.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1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Not just a hunch. We know that research interest exists as is evident from the following papers: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1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2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Interesting result 3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are the main benefits of Ultrasound?</a:t>
            </a:r>
          </a:p>
          <a:p>
            <a:pPr algn="ctr"/>
            <a:r>
              <a:rPr lang="en-ZA" sz="900" dirty="0" smtClean="0"/>
              <a:t>- Fast, inexpensive, universal etc.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8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37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Placed it in a CNN. WHY?</a:t>
            </a:r>
          </a:p>
          <a:p>
            <a:pPr algn="ctr"/>
            <a:r>
              <a:rPr lang="en-ZA" sz="900" dirty="0" smtClean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08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7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0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Tx/>
              <a:buChar char="-"/>
            </a:pPr>
            <a:r>
              <a:rPr lang="en-ZA" sz="900" dirty="0" smtClean="0"/>
              <a:t>Created a new data set with speckling and noise.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How did it perform?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One step further, let’s use a real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4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66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7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545" y="935182"/>
            <a:ext cx="79282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 smtClean="0"/>
              <a:t>How did we partition the data? Nice diagram here.</a:t>
            </a:r>
          </a:p>
          <a:p>
            <a:pPr algn="ctr"/>
            <a:r>
              <a:rPr lang="en-ZA" sz="3600" dirty="0" smtClean="0"/>
              <a:t>Need training and testing data 70/30</a:t>
            </a:r>
            <a:endParaRPr lang="en-ZA" sz="3600" dirty="0" smtClean="0"/>
          </a:p>
          <a:p>
            <a:pPr algn="ctr"/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1360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10147" y="2942844"/>
            <a:ext cx="514003" cy="131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661061" y="3110484"/>
            <a:ext cx="464869" cy="156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11430" y="3266498"/>
            <a:ext cx="612945" cy="4459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" y="1665908"/>
            <a:ext cx="572064" cy="2124808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3856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5380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6904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18428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952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66301" y="4097832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9854" y="3846580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2813531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968275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21590" y="1675384"/>
            <a:ext cx="701040" cy="477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</p:cNvCxnSpPr>
          <p:nvPr/>
        </p:nvCxnSpPr>
        <p:spPr>
          <a:xfrm>
            <a:off x="2045780" y="1989539"/>
            <a:ext cx="766970" cy="45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96470" y="3549904"/>
            <a:ext cx="721360" cy="48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123019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3277763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5623" y="3583931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23" name="Cube 22"/>
          <p:cNvSpPr/>
          <p:nvPr/>
        </p:nvSpPr>
        <p:spPr>
          <a:xfrm>
            <a:off x="4024912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4144681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4264450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4384219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901" y="325181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256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5002229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5072072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5141915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5211758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36304" y="307300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512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08" y="2245952"/>
            <a:ext cx="880650" cy="122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537408" y="3468262"/>
            <a:ext cx="88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  <p:cxnSp>
        <p:nvCxnSpPr>
          <p:cNvPr id="35" name="Straight Connector 34"/>
          <p:cNvCxnSpPr>
            <a:endCxn id="23" idx="1"/>
          </p:cNvCxnSpPr>
          <p:nvPr/>
        </p:nvCxnSpPr>
        <p:spPr>
          <a:xfrm>
            <a:off x="3386281" y="2458681"/>
            <a:ext cx="677064" cy="162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0866" y="2185672"/>
            <a:ext cx="503164" cy="269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86790" y="3240024"/>
            <a:ext cx="647700" cy="297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03830" y="2459786"/>
            <a:ext cx="474600" cy="170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64143" y="2621355"/>
            <a:ext cx="530467" cy="10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48942" y="3072384"/>
            <a:ext cx="568528" cy="16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856299" y="2632337"/>
            <a:ext cx="485419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073450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30974" y="1980454"/>
            <a:ext cx="156471" cy="1739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Global Max Pooling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2926" y="379775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>
            <a:off x="5452121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39" y="1561660"/>
            <a:ext cx="1535336" cy="124427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23" y="2862131"/>
            <a:ext cx="1535336" cy="1244277"/>
          </a:xfrm>
          <a:prstGeom prst="rect">
            <a:avLst/>
          </a:prstGeom>
        </p:spPr>
      </p:pic>
      <p:sp>
        <p:nvSpPr>
          <p:cNvPr id="48" name="&quot;No&quot; Symbol 47"/>
          <p:cNvSpPr/>
          <p:nvPr/>
        </p:nvSpPr>
        <p:spPr>
          <a:xfrm>
            <a:off x="8093492" y="3211952"/>
            <a:ext cx="684041" cy="684041"/>
          </a:xfrm>
          <a:prstGeom prst="noSmoking">
            <a:avLst>
              <a:gd name="adj" fmla="val 83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Donut 48"/>
          <p:cNvSpPr/>
          <p:nvPr/>
        </p:nvSpPr>
        <p:spPr>
          <a:xfrm>
            <a:off x="8125985" y="1898317"/>
            <a:ext cx="714171" cy="714171"/>
          </a:xfrm>
          <a:prstGeom prst="donut">
            <a:avLst>
              <a:gd name="adj" fmla="val 121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965" y="337627"/>
            <a:ext cx="1480692" cy="474741"/>
          </a:xfrm>
          <a:prstGeom prst="rect">
            <a:avLst/>
          </a:prstGeom>
        </p:spPr>
      </p:pic>
      <p:pic>
        <p:nvPicPr>
          <p:cNvPr id="51" name="Picture 2" descr="Image result for tensorflow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27" y="135524"/>
            <a:ext cx="1054251" cy="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nump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4" y="223217"/>
            <a:ext cx="1777415" cy="7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jupyter noteboo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46" y="116962"/>
            <a:ext cx="917289" cy="9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2859968" y="4180188"/>
            <a:ext cx="558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https://upload.wikimedia.org/wikipedia/commons/thumb/1/11/TensorFlowLogo.svg/522px-TensorFlowLogo.svg.png</a:t>
            </a:r>
          </a:p>
          <a:p>
            <a:r>
              <a:rPr lang="en-US" sz="700" dirty="0" smtClean="0"/>
              <a:t>https</a:t>
            </a:r>
            <a:r>
              <a:rPr lang="en-US" sz="700" dirty="0"/>
              <a:t>://keras.io</a:t>
            </a:r>
            <a:r>
              <a:rPr lang="en-US" sz="700" dirty="0" smtClean="0"/>
              <a:t>/</a:t>
            </a:r>
          </a:p>
          <a:p>
            <a:r>
              <a:rPr lang="en-US" sz="700" dirty="0"/>
              <a:t>https://upload.wikimedia.org/wikipedia/commons/1/1a/NumPy_logo.svg</a:t>
            </a:r>
          </a:p>
          <a:p>
            <a:r>
              <a:rPr lang="en-US" sz="700" dirty="0" smtClean="0"/>
              <a:t>https</a:t>
            </a:r>
            <a:r>
              <a:rPr lang="en-US" sz="700" dirty="0"/>
              <a:t>://blog.thedataincubator.com/wp-content/uploads/2017/01/jupyter-logo-300x298.png</a:t>
            </a:r>
          </a:p>
        </p:txBody>
      </p:sp>
    </p:spTree>
    <p:extLst>
      <p:ext uri="{BB962C8B-B14F-4D97-AF65-F5344CB8AC3E}">
        <p14:creationId xmlns:p14="http://schemas.microsoft.com/office/powerpoint/2010/main" val="31035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82" y="594014"/>
            <a:ext cx="4876800" cy="375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3" y="879764"/>
            <a:ext cx="9334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8964" y="1423555"/>
            <a:ext cx="4249881" cy="2722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Confusion Matrix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916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2063" y="879764"/>
            <a:ext cx="4731726" cy="3467100"/>
            <a:chOff x="372063" y="879764"/>
            <a:chExt cx="4731726" cy="3467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63" y="879764"/>
              <a:ext cx="933450" cy="3467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155" y="879764"/>
              <a:ext cx="933450" cy="3467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339" y="879764"/>
              <a:ext cx="933450" cy="3467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247" y="879764"/>
              <a:ext cx="933450" cy="3467100"/>
            </a:xfrm>
            <a:prstGeom prst="rect">
              <a:avLst/>
            </a:prstGeom>
          </p:spPr>
        </p:pic>
      </p:grpSp>
      <p:sp>
        <p:nvSpPr>
          <p:cNvPr id="8" name="Right Brace 7"/>
          <p:cNvSpPr/>
          <p:nvPr/>
        </p:nvSpPr>
        <p:spPr>
          <a:xfrm rot="5400000">
            <a:off x="2602844" y="2116083"/>
            <a:ext cx="270163" cy="473172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40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8964" y="1423555"/>
            <a:ext cx="4249881" cy="2722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Confusion Matrix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39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30303" r="16351" b="17980"/>
          <a:stretch/>
        </p:blipFill>
        <p:spPr>
          <a:xfrm>
            <a:off x="0" y="405246"/>
            <a:ext cx="5372100" cy="3948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2818" y="405246"/>
            <a:ext cx="2524991" cy="2192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Picture of Ultrasound of the Phantom 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0" y="405246"/>
            <a:ext cx="1063070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8964" y="1423555"/>
            <a:ext cx="4249881" cy="2722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Confusion Matrix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47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155" y="803850"/>
            <a:ext cx="79282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000" dirty="0" smtClean="0"/>
              <a:t>So just to summarise: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Needle detection and guidance is useful, but conventionally has issues that can be approved on with engineering.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We propose automated needle detecting using a CNN.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These are our results. This is where we can improve.</a:t>
            </a:r>
          </a:p>
          <a:p>
            <a:pPr marL="571500" indent="-571500" algn="ctr">
              <a:buFontTx/>
              <a:buChar char="-"/>
            </a:pPr>
            <a:endParaRPr lang="en-ZA" sz="3600" dirty="0" smtClean="0"/>
          </a:p>
        </p:txBody>
      </p:sp>
    </p:spTree>
    <p:extLst>
      <p:ext uri="{BB962C8B-B14F-4D97-AF65-F5344CB8AC3E}">
        <p14:creationId xmlns:p14="http://schemas.microsoft.com/office/powerpoint/2010/main" val="7866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184529"/>
            <a:ext cx="4430394" cy="45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81890"/>
            <a:ext cx="6858000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http://www.automatedbuildings.com/news/mar16/reviews/1602180356haystack.html</a:t>
            </a:r>
          </a:p>
        </p:txBody>
      </p:sp>
    </p:spTree>
    <p:extLst>
      <p:ext uri="{BB962C8B-B14F-4D97-AF65-F5344CB8AC3E}">
        <p14:creationId xmlns:p14="http://schemas.microsoft.com/office/powerpoint/2010/main" val="4267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545" y="1049482"/>
            <a:ext cx="7928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800" dirty="0" smtClean="0"/>
              <a:t>This is why we chose Ultrasound – To improve guidance – Show murky image of ultrasound</a:t>
            </a:r>
            <a:endParaRPr lang="en-ZA" sz="4800" dirty="0"/>
          </a:p>
        </p:txBody>
      </p:sp>
    </p:spTree>
    <p:extLst>
      <p:ext uri="{BB962C8B-B14F-4D97-AF65-F5344CB8AC3E}">
        <p14:creationId xmlns:p14="http://schemas.microsoft.com/office/powerpoint/2010/main" val="39595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28" y="1184563"/>
            <a:ext cx="7928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 smtClean="0"/>
              <a:t>Important practical applications of ultrasound that could be more serious than drawing blood</a:t>
            </a:r>
          </a:p>
          <a:p>
            <a:pPr marL="685800" indent="-685800" algn="ctr">
              <a:buFontTx/>
              <a:buChar char="-"/>
            </a:pPr>
            <a:r>
              <a:rPr lang="en-ZA" sz="4000" dirty="0" smtClean="0"/>
              <a:t>Central venous injection</a:t>
            </a:r>
          </a:p>
          <a:p>
            <a:pPr marL="685800" indent="-685800" algn="ctr">
              <a:buFontTx/>
              <a:buChar char="-"/>
            </a:pPr>
            <a:r>
              <a:rPr lang="en-ZA" sz="4000" dirty="0" smtClean="0"/>
              <a:t>Parathyroid Injection 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0873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7805" cy="47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wu3-80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623955" cy="477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43418"/>
            <a:ext cx="62537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 smtClean="0">
                <a:solidFill>
                  <a:srgbClr val="FFFFFF"/>
                </a:solidFill>
              </a:rPr>
              <a:t>Retrived</a:t>
            </a:r>
            <a:r>
              <a:rPr lang="en-ZA" dirty="0" smtClean="0">
                <a:solidFill>
                  <a:srgbClr val="FFFFFF"/>
                </a:solidFill>
              </a:rPr>
              <a:t> from Wikimedia Commons under CCA-S 3.0 licence. Author - </a:t>
            </a:r>
            <a:r>
              <a:rPr lang="en-ZA" dirty="0" err="1" smtClean="0">
                <a:solidFill>
                  <a:srgbClr val="FFFFFF"/>
                </a:solidFill>
              </a:rPr>
              <a:t>Moroder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55960"/>
            <a:ext cx="7928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 smtClean="0"/>
              <a:t>But why US? Tracking is better with a sensor no?</a:t>
            </a:r>
          </a:p>
          <a:p>
            <a:pPr algn="ctr"/>
            <a:endParaRPr lang="en-ZA" sz="3600" dirty="0"/>
          </a:p>
          <a:p>
            <a:pPr algn="ctr"/>
            <a:r>
              <a:rPr lang="en-ZA" sz="3600" dirty="0" smtClean="0"/>
              <a:t>Not if you want to keep the surgical workflow the same. </a:t>
            </a:r>
            <a:r>
              <a:rPr lang="en-ZA" sz="3600" i="1" dirty="0" smtClean="0"/>
              <a:t>Perceptual docking</a:t>
            </a:r>
            <a:endParaRPr lang="en-ZA" sz="3600" i="1" dirty="0"/>
          </a:p>
        </p:txBody>
      </p:sp>
    </p:spTree>
    <p:extLst>
      <p:ext uri="{BB962C8B-B14F-4D97-AF65-F5344CB8AC3E}">
        <p14:creationId xmlns:p14="http://schemas.microsoft.com/office/powerpoint/2010/main" val="1482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982" y="405245"/>
            <a:ext cx="792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 smtClean="0"/>
              <a:t> </a:t>
            </a:r>
            <a:endParaRPr lang="en-ZA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91" y="820882"/>
            <a:ext cx="7928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 smtClean="0"/>
              <a:t>We need some data, of course. This is how we collected it.</a:t>
            </a:r>
          </a:p>
          <a:p>
            <a:pPr algn="ctr"/>
            <a:r>
              <a:rPr lang="en-ZA" sz="4000" dirty="0" smtClean="0"/>
              <a:t>- Show video of data collection (muted) or pictures of testing with US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3451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551</Words>
  <Application>Microsoft Office PowerPoint</Application>
  <PresentationFormat>On-screen Show (16:9)</PresentationFormat>
  <Paragraphs>84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AbsaraSansHeadOT-Bold</vt:lpstr>
      <vt:lpstr>Arial</vt:lpstr>
      <vt:lpstr>Calibri</vt:lpstr>
      <vt:lpstr>Imperial College Postgraduate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Ricardo De Almeida</cp:lastModifiedBy>
  <cp:revision>742</cp:revision>
  <dcterms:created xsi:type="dcterms:W3CDTF">2016-05-23T13:40:31Z</dcterms:created>
  <dcterms:modified xsi:type="dcterms:W3CDTF">2018-12-06T17:59:28Z</dcterms:modified>
</cp:coreProperties>
</file>